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smtClean="0"/>
              <a:t>Имена существительные</a:t>
            </a:r>
            <a:endParaRPr lang="be-BY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Диалектные различия русского языка в области морфологии</a:t>
            </a:r>
            <a:endParaRPr lang="be-B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82894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0" spc="0" dirty="0" smtClean="0"/>
              <a:t>Диалектная Специфика категории рода проявляется:</a:t>
            </a:r>
            <a:endParaRPr lang="be-BY" b="0" spc="0" dirty="0" smtClean="0"/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pc="0" dirty="0" smtClean="0"/>
              <a:t>в распределении существительных по родам, т.е. в объёме каждого из родов;</a:t>
            </a:r>
            <a:endParaRPr lang="be-BY" spc="0" dirty="0" smtClean="0"/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pc="0" dirty="0" smtClean="0"/>
              <a:t>в колебаниях в роде;</a:t>
            </a:r>
            <a:endParaRPr lang="be-BY" spc="0" dirty="0" smtClean="0"/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pc="0" dirty="0" smtClean="0"/>
              <a:t>в разных принципах определения родовой принадлежности слова.</a:t>
            </a:r>
            <a:endParaRPr lang="be-BY" spc="0" dirty="0" smtClean="0"/>
          </a:p>
          <a:p>
            <a:endParaRPr lang="be-BY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Диалектные различия в категории рода</a:t>
            </a:r>
            <a:endParaRPr lang="be-B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743200"/>
            <a:ext cx="8286808" cy="3471882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be-BY" b="0" spc="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pc="0" dirty="0" smtClean="0"/>
              <a:t>отвлечённые имена существительные </a:t>
            </a:r>
            <a:r>
              <a:rPr lang="ru-RU" b="0" spc="0" dirty="0" smtClean="0"/>
              <a:t>в говорах достаточно широко употребляются</a:t>
            </a:r>
            <a:r>
              <a:rPr lang="ru-RU" spc="0" dirty="0" smtClean="0"/>
              <a:t> в форме множественного числа без изменения лексического значения;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pc="0" dirty="0" smtClean="0"/>
              <a:t>вещественные имена существительные  </a:t>
            </a:r>
            <a:r>
              <a:rPr lang="ru-RU" b="0" spc="0" dirty="0" smtClean="0"/>
              <a:t>в говорах </a:t>
            </a:r>
            <a:r>
              <a:rPr lang="ru-RU" spc="0" dirty="0" smtClean="0"/>
              <a:t>могут изменяться по числам;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pc="0" dirty="0" smtClean="0"/>
              <a:t>категория собирательности </a:t>
            </a:r>
            <a:r>
              <a:rPr lang="ru-RU" b="0" spc="0" dirty="0" smtClean="0"/>
              <a:t>в говорах  </a:t>
            </a:r>
            <a:r>
              <a:rPr lang="ru-RU" spc="0" dirty="0" smtClean="0"/>
              <a:t>развита сильнее</a:t>
            </a:r>
            <a:r>
              <a:rPr lang="ru-RU" b="0" spc="0" dirty="0" smtClean="0"/>
              <a:t>, чем в литературном языке. </a:t>
            </a:r>
            <a:endParaRPr lang="be-BY" b="0" spc="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Диалектные различия в категории числа</a:t>
            </a:r>
            <a:endParaRPr lang="be-B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743200"/>
            <a:ext cx="8215370" cy="3543320"/>
          </a:xfrm>
        </p:spPr>
        <p:txBody>
          <a:bodyPr>
            <a:normAutofit lnSpcReduction="10000"/>
          </a:bodyPr>
          <a:lstStyle/>
          <a:p>
            <a:r>
              <a:rPr lang="ru-RU" spc="0" dirty="0" smtClean="0"/>
              <a:t>Регулярные типы склонения: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pc="0" dirty="0" smtClean="0"/>
              <a:t>1-й тип</a:t>
            </a:r>
            <a:r>
              <a:rPr lang="ru-RU" b="0" spc="0" dirty="0" smtClean="0"/>
              <a:t>: склонение существительных  женского и мужского родов с </a:t>
            </a:r>
            <a:r>
              <a:rPr lang="ru-RU" b="0" spc="0" dirty="0" err="1" smtClean="0"/>
              <a:t>окончанием</a:t>
            </a:r>
            <a:r>
              <a:rPr lang="ru-RU" b="0" i="1" spc="0" dirty="0" err="1" smtClean="0"/>
              <a:t>-а</a:t>
            </a:r>
            <a:endParaRPr lang="ru-RU" b="0" spc="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pc="0" dirty="0" smtClean="0"/>
              <a:t>2-й тип</a:t>
            </a:r>
            <a:r>
              <a:rPr lang="ru-RU" b="0" spc="0" dirty="0" smtClean="0"/>
              <a:t>: склонение существительных мужского рода не на </a:t>
            </a:r>
            <a:r>
              <a:rPr lang="ru-RU" b="0" i="1" spc="0" dirty="0" smtClean="0"/>
              <a:t>-а</a:t>
            </a:r>
            <a:r>
              <a:rPr lang="ru-RU" b="0" spc="0" dirty="0" smtClean="0"/>
              <a:t>  и существительных среднего рода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pc="0" dirty="0" smtClean="0"/>
              <a:t>3-й тип</a:t>
            </a:r>
            <a:r>
              <a:rPr lang="ru-RU" b="0" spc="0" dirty="0" smtClean="0"/>
              <a:t>: склонение существительных женского рода с нулевым окончанием</a:t>
            </a:r>
          </a:p>
          <a:p>
            <a:r>
              <a:rPr lang="ru-RU" spc="0" dirty="0" smtClean="0"/>
              <a:t>Нерегулярные типы: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0" spc="0" dirty="0" smtClean="0"/>
              <a:t>склонение существительных на </a:t>
            </a:r>
            <a:r>
              <a:rPr lang="ru-RU" b="0" i="1" spc="0" dirty="0" smtClean="0"/>
              <a:t>-мя</a:t>
            </a:r>
            <a:r>
              <a:rPr lang="ru-RU" b="0" spc="0" dirty="0" smtClean="0"/>
              <a:t>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0" spc="0" dirty="0" smtClean="0"/>
              <a:t>склонение существительных </a:t>
            </a:r>
            <a:r>
              <a:rPr lang="ru-RU" b="0" i="1" spc="0" dirty="0" smtClean="0"/>
              <a:t>мать, дочь,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0" spc="0" dirty="0" smtClean="0"/>
              <a:t>склонение существительного </a:t>
            </a:r>
            <a:r>
              <a:rPr lang="ru-RU" b="0" i="1" spc="0" dirty="0" smtClean="0"/>
              <a:t>свекровь</a:t>
            </a:r>
            <a:endParaRPr lang="be-BY" b="0" i="1" spc="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Диалектные особенности в склонении имён существительных</a:t>
            </a:r>
            <a:endParaRPr lang="be-BY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1-е склонение</a:t>
            </a:r>
            <a:endParaRPr lang="be-BY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57289" y="1571613"/>
          <a:ext cx="6163651" cy="4790801"/>
        </p:xfrm>
        <a:graphic>
          <a:graphicData uri="http://schemas.openxmlformats.org/drawingml/2006/table">
            <a:tbl>
              <a:tblPr/>
              <a:tblGrid>
                <a:gridCol w="928695"/>
                <a:gridCol w="2500330"/>
                <a:gridCol w="2734626"/>
              </a:tblGrid>
              <a:tr h="4118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Им.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жен 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-а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7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Род.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жен 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b="1" i="1" dirty="0" err="1">
                          <a:latin typeface="+mn-lt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dirty="0" err="1">
                          <a:latin typeface="+mn-lt"/>
                          <a:ea typeface="Times New Roman"/>
                          <a:cs typeface="Times New Roman"/>
                        </a:rPr>
                        <a:t>свр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-е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800" dirty="0" err="1">
                          <a:latin typeface="+mn-lt"/>
                          <a:ea typeface="Times New Roman"/>
                          <a:cs typeface="Times New Roman"/>
                        </a:rPr>
                        <a:t>ювр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7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Дат.</a:t>
                      </a:r>
                      <a:endParaRPr lang="be-BY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жен 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-е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dirty="0" err="1">
                          <a:latin typeface="+mn-lt"/>
                          <a:ea typeface="Times New Roman"/>
                          <a:cs typeface="Times New Roman"/>
                        </a:rPr>
                        <a:t>ювр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b="1" i="1" dirty="0" err="1">
                          <a:latin typeface="+mn-lt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dirty="0" err="1">
                          <a:latin typeface="+mn-lt"/>
                          <a:ea typeface="Times New Roman"/>
                          <a:cs typeface="Times New Roman"/>
                        </a:rPr>
                        <a:t>свр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Вин.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жен 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-у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4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Твор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жен 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-ой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b="1" i="1" dirty="0" err="1">
                          <a:latin typeface="+mn-lt"/>
                          <a:ea typeface="Times New Roman"/>
                          <a:cs typeface="Times New Roman"/>
                        </a:rPr>
                        <a:t>ою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b="1" i="1" dirty="0" err="1">
                          <a:latin typeface="+mn-lt"/>
                          <a:ea typeface="Times New Roman"/>
                          <a:cs typeface="Times New Roman"/>
                        </a:rPr>
                        <a:t>уй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(в различных </a:t>
                      </a:r>
                      <a:r>
                        <a:rPr lang="ru-RU" sz="1800" dirty="0" err="1">
                          <a:latin typeface="+mn-lt"/>
                          <a:ea typeface="Times New Roman"/>
                          <a:cs typeface="Times New Roman"/>
                        </a:rPr>
                        <a:t>срвр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ru-RU" sz="1800" dirty="0" err="1">
                          <a:latin typeface="+mn-lt"/>
                          <a:ea typeface="Times New Roman"/>
                          <a:cs typeface="Times New Roman"/>
                        </a:rPr>
                        <a:t>ювр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 говорах),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  -эй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(в онежских, владимирских и других),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 -</a:t>
                      </a:r>
                      <a:r>
                        <a:rPr lang="ru-RU" sz="1800" b="1" i="1" dirty="0" err="1">
                          <a:latin typeface="+mn-lt"/>
                          <a:ea typeface="Times New Roman"/>
                          <a:cs typeface="Times New Roman"/>
                        </a:rPr>
                        <a:t>ый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(в новгородских)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7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Предл.</a:t>
                      </a:r>
                      <a:endParaRPr lang="be-BY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о жен 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-е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dirty="0" err="1">
                          <a:latin typeface="+mn-lt"/>
                          <a:ea typeface="Times New Roman"/>
                          <a:cs typeface="Times New Roman"/>
                        </a:rPr>
                        <a:t>ювр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b="1" i="1" dirty="0" err="1">
                          <a:latin typeface="+mn-lt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свр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.)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2-е склонение</a:t>
            </a:r>
            <a:endParaRPr lang="be-BY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57289" y="1571612"/>
          <a:ext cx="6163651" cy="4786346"/>
        </p:xfrm>
        <a:graphic>
          <a:graphicData uri="http://schemas.openxmlformats.org/drawingml/2006/table">
            <a:tbl>
              <a:tblPr/>
              <a:tblGrid>
                <a:gridCol w="928695"/>
                <a:gridCol w="2643206"/>
                <a:gridCol w="2591750"/>
              </a:tblGrid>
              <a:tr h="4130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Им.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стол, </a:t>
                      </a:r>
                      <a:r>
                        <a:rPr lang="ru-RU" sz="1800" b="1" i="1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сел 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-о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9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Род.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 стол 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-а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‚ сел 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-а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-у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(повсеместно)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9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Дат.</a:t>
                      </a:r>
                      <a:endParaRPr lang="be-BY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стол </a:t>
                      </a:r>
                      <a:r>
                        <a:rPr lang="ru-RU" sz="1800" b="1" i="1">
                          <a:latin typeface="+mn-lt"/>
                          <a:ea typeface="Times New Roman"/>
                          <a:cs typeface="Times New Roman"/>
                        </a:rPr>
                        <a:t>-у</a:t>
                      </a: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‚ сел </a:t>
                      </a:r>
                      <a:r>
                        <a:rPr lang="ru-RU" sz="1800" b="1" i="1">
                          <a:latin typeface="+mn-lt"/>
                          <a:ea typeface="Times New Roman"/>
                          <a:cs typeface="Times New Roman"/>
                        </a:rPr>
                        <a:t>-у</a:t>
                      </a: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be-BY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8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Вин.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стол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/ кон’ -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,  сел 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-о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2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Твор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стол </a:t>
                      </a:r>
                      <a:r>
                        <a:rPr lang="ru-RU" sz="1800" b="1" i="1">
                          <a:latin typeface="+mn-lt"/>
                          <a:ea typeface="Times New Roman"/>
                          <a:cs typeface="Times New Roman"/>
                        </a:rPr>
                        <a:t>-ом</a:t>
                      </a: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‚ сел </a:t>
                      </a:r>
                      <a:r>
                        <a:rPr lang="ru-RU" sz="1800" b="1" i="1">
                          <a:latin typeface="+mn-lt"/>
                          <a:ea typeface="Times New Roman"/>
                          <a:cs typeface="Times New Roman"/>
                        </a:rPr>
                        <a:t>-ом</a:t>
                      </a: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be-BY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1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Предл.</a:t>
                      </a:r>
                      <a:endParaRPr lang="be-BY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на стол 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-е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‚   на сел 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-е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в лес 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-у 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(повсеместно)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     -и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 (в новгородских и ладого-тихвинских говорах)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3-е склонение</a:t>
            </a:r>
            <a:endParaRPr lang="be-BY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57289" y="1571612"/>
          <a:ext cx="6163651" cy="4786346"/>
        </p:xfrm>
        <a:graphic>
          <a:graphicData uri="http://schemas.openxmlformats.org/drawingml/2006/table">
            <a:tbl>
              <a:tblPr/>
              <a:tblGrid>
                <a:gridCol w="928695"/>
                <a:gridCol w="2643206"/>
                <a:gridCol w="2591750"/>
              </a:tblGrid>
              <a:tr h="4130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Им.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ночь 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be-BY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9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Род.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+mn-lt"/>
                          <a:ea typeface="Times New Roman"/>
                          <a:cs typeface="Times New Roman"/>
                        </a:rPr>
                        <a:t>ноч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-и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-е 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9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Дат.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+mn-lt"/>
                          <a:ea typeface="Times New Roman"/>
                          <a:cs typeface="Times New Roman"/>
                        </a:rPr>
                        <a:t>ноч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-и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-е 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8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Вин.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ночь 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-у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2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Твор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ночь </a:t>
                      </a:r>
                      <a:r>
                        <a:rPr lang="ru-RU" sz="1800" b="1" i="1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b="1" i="1" dirty="0" err="1" smtClean="0">
                          <a:latin typeface="+mn-lt"/>
                          <a:ea typeface="Times New Roman"/>
                          <a:cs typeface="Times New Roman"/>
                        </a:rPr>
                        <a:t>ю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-ей (-ею), 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-ой (-</a:t>
                      </a:r>
                      <a:r>
                        <a:rPr lang="ru-RU" sz="1800" b="1" i="1" dirty="0" err="1">
                          <a:latin typeface="+mn-lt"/>
                          <a:ea typeface="Times New Roman"/>
                          <a:cs typeface="Times New Roman"/>
                        </a:rPr>
                        <a:t>ою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) 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1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+mn-lt"/>
                          <a:ea typeface="Times New Roman"/>
                          <a:cs typeface="Times New Roman"/>
                        </a:rPr>
                        <a:t>Предл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+mn-lt"/>
                          <a:ea typeface="Times New Roman"/>
                          <a:cs typeface="Times New Roman"/>
                        </a:rPr>
                        <a:t>ноч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-и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-е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Нерегулярное склонение</a:t>
            </a:r>
            <a:endParaRPr lang="be-BY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00174"/>
            <a:ext cx="857256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проявляется тенденция </a:t>
            </a:r>
            <a:r>
              <a:rPr lang="ru-RU" b="1" dirty="0" smtClean="0"/>
              <a:t>к выравниванию</a:t>
            </a:r>
            <a:r>
              <a:rPr lang="ru-RU" dirty="0" smtClean="0"/>
              <a:t> </a:t>
            </a:r>
            <a:r>
              <a:rPr lang="ru-RU" b="1" dirty="0" smtClean="0"/>
              <a:t>основ</a:t>
            </a:r>
            <a:r>
              <a:rPr lang="ru-RU" dirty="0" smtClean="0"/>
              <a:t> существительных либо по основе именительного падежа, либо по основе косвенных падежей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b="1" dirty="0" smtClean="0"/>
              <a:t>окончания</a:t>
            </a:r>
            <a:r>
              <a:rPr lang="ru-RU" dirty="0" smtClean="0"/>
              <a:t> 3-го склонения полностью или частично </a:t>
            </a:r>
            <a:r>
              <a:rPr lang="ru-RU" b="1" dirty="0" smtClean="0"/>
              <a:t>заменяются</a:t>
            </a:r>
            <a:r>
              <a:rPr lang="ru-RU" dirty="0" smtClean="0"/>
              <a:t> окончаниями 2-го склонения для существительных среднего рода и 1-го склонения для существительных  женского рода</a:t>
            </a:r>
            <a:endParaRPr lang="be-BY" dirty="0" smtClean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/>
              <a:t>Типичная парадигма </a:t>
            </a:r>
            <a:r>
              <a:rPr lang="ru-RU" dirty="0" smtClean="0"/>
              <a:t>представляет собой следующее: 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i="1" dirty="0" smtClean="0"/>
              <a:t> </a:t>
            </a:r>
            <a:endParaRPr lang="be-BY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3714752"/>
          <a:ext cx="6096000" cy="2702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3519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Им.</a:t>
                      </a:r>
                      <a:endParaRPr lang="be-BY" sz="18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время (-е, -о)</a:t>
                      </a:r>
                      <a:endParaRPr lang="be-BY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Род.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время</a:t>
                      </a:r>
                      <a:endParaRPr lang="be-BY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Дат.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err="1" smtClean="0"/>
                        <a:t>времю</a:t>
                      </a:r>
                      <a:endParaRPr lang="be-BY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Вин.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время (-е, -о)</a:t>
                      </a:r>
                      <a:endParaRPr lang="be-BY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/>
                        <a:t>Твор</a:t>
                      </a:r>
                      <a:r>
                        <a:rPr lang="ru-RU" sz="1800" dirty="0" smtClean="0"/>
                        <a:t>.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err="1" smtClean="0"/>
                        <a:t>времем</a:t>
                      </a:r>
                      <a:r>
                        <a:rPr lang="ru-RU" i="1" dirty="0" smtClean="0"/>
                        <a:t> (-</a:t>
                      </a:r>
                      <a:r>
                        <a:rPr lang="ru-RU" i="1" dirty="0" err="1" smtClean="0"/>
                        <a:t>ом</a:t>
                      </a:r>
                      <a:r>
                        <a:rPr lang="ru-RU" i="1" dirty="0" smtClean="0"/>
                        <a:t>, -им)</a:t>
                      </a:r>
                      <a:endParaRPr lang="be-BY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2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Предл</a:t>
                      </a:r>
                      <a:r>
                        <a:rPr lang="ru-RU" sz="1800" dirty="0"/>
                        <a:t>.</a:t>
                      </a:r>
                      <a:endParaRPr lang="be-BY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о </a:t>
                      </a:r>
                      <a:r>
                        <a:rPr lang="ru-RU" i="1" dirty="0" err="1" smtClean="0"/>
                        <a:t>време</a:t>
                      </a:r>
                      <a:r>
                        <a:rPr lang="ru-RU" i="1" dirty="0" smtClean="0"/>
                        <a:t>  (-и)</a:t>
                      </a:r>
                      <a:endParaRPr lang="be-BY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Диалектные различия в формах множественного числа существительных </a:t>
            </a:r>
            <a:endParaRPr lang="be-BY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500175"/>
            <a:ext cx="8715436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b="1" dirty="0" smtClean="0"/>
              <a:t>Именительный падеж: </a:t>
            </a:r>
            <a:r>
              <a:rPr lang="ru-RU" sz="2400" dirty="0" smtClean="0"/>
              <a:t>существительные среднего </a:t>
            </a:r>
            <a:r>
              <a:rPr lang="ru-RU" sz="2400" smtClean="0"/>
              <a:t>рода </a:t>
            </a:r>
            <a:r>
              <a:rPr lang="ru-RU" sz="2400" smtClean="0"/>
              <a:t>в </a:t>
            </a:r>
            <a:r>
              <a:rPr lang="ru-RU" sz="2400" dirty="0" err="1" smtClean="0"/>
              <a:t>свр</a:t>
            </a:r>
            <a:r>
              <a:rPr lang="ru-RU" sz="2400" dirty="0" smtClean="0"/>
              <a:t>. говорах оканчиваются на </a:t>
            </a:r>
            <a:r>
              <a:rPr lang="ru-RU" sz="2400" i="1" dirty="0" smtClean="0"/>
              <a:t>-а</a:t>
            </a:r>
            <a:r>
              <a:rPr lang="ru-RU" sz="2400" dirty="0" smtClean="0"/>
              <a:t>, в </a:t>
            </a:r>
            <a:r>
              <a:rPr lang="ru-RU" sz="2400" dirty="0" err="1" smtClean="0"/>
              <a:t>ювр</a:t>
            </a:r>
            <a:r>
              <a:rPr lang="ru-RU" sz="2400" dirty="0" smtClean="0"/>
              <a:t>. – на </a:t>
            </a:r>
            <a:r>
              <a:rPr lang="ru-RU" sz="2400" i="1" dirty="0" smtClean="0"/>
              <a:t>-и(-</a:t>
            </a:r>
            <a:r>
              <a:rPr lang="ru-RU" sz="2400" i="1" dirty="0" err="1" smtClean="0"/>
              <a:t>ы</a:t>
            </a:r>
            <a:r>
              <a:rPr lang="ru-RU" sz="2400" i="1" dirty="0" smtClean="0"/>
              <a:t>)</a:t>
            </a:r>
            <a:r>
              <a:rPr lang="ru-RU" sz="2400" dirty="0" smtClean="0"/>
              <a:t>: </a:t>
            </a:r>
            <a:r>
              <a:rPr lang="ru-RU" sz="2400" dirty="0" err="1" smtClean="0"/>
              <a:t>свр</a:t>
            </a:r>
            <a:r>
              <a:rPr lang="ru-RU" sz="2400" dirty="0" smtClean="0"/>
              <a:t>. </a:t>
            </a:r>
            <a:r>
              <a:rPr lang="ru-RU" sz="2400" i="1" dirty="0" smtClean="0"/>
              <a:t>пятна</a:t>
            </a:r>
            <a:r>
              <a:rPr lang="ru-RU" sz="2400" dirty="0" smtClean="0"/>
              <a:t>, </a:t>
            </a:r>
            <a:r>
              <a:rPr lang="ru-RU" sz="2400" i="1" dirty="0" smtClean="0"/>
              <a:t>болота</a:t>
            </a:r>
            <a:r>
              <a:rPr lang="ru-RU" sz="2400" dirty="0" smtClean="0"/>
              <a:t> – </a:t>
            </a:r>
            <a:r>
              <a:rPr lang="ru-RU" sz="2400" dirty="0" err="1" smtClean="0"/>
              <a:t>ювр</a:t>
            </a:r>
            <a:r>
              <a:rPr lang="ru-RU" sz="2400" dirty="0" smtClean="0"/>
              <a:t>. </a:t>
            </a:r>
            <a:r>
              <a:rPr lang="ru-RU" sz="2400" i="1" dirty="0" err="1" smtClean="0"/>
              <a:t>пятны</a:t>
            </a:r>
            <a:r>
              <a:rPr lang="ru-RU" sz="2400" dirty="0" smtClean="0"/>
              <a:t>, </a:t>
            </a:r>
            <a:r>
              <a:rPr lang="ru-RU" sz="2400" i="1" dirty="0" err="1" smtClean="0"/>
              <a:t>болоты</a:t>
            </a:r>
            <a:r>
              <a:rPr lang="ru-RU" sz="2400" dirty="0" smtClean="0"/>
              <a:t>.</a:t>
            </a:r>
            <a:endParaRPr lang="be-BY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b="1" dirty="0" smtClean="0"/>
              <a:t>Родительный падеж: </a:t>
            </a:r>
            <a:r>
              <a:rPr lang="ru-RU" sz="2400" dirty="0" smtClean="0"/>
              <a:t>в некоторых говорах  наблюдается унификация форм: </a:t>
            </a:r>
            <a:r>
              <a:rPr lang="ru-RU" sz="2400" i="1" dirty="0" smtClean="0"/>
              <a:t>столов</a:t>
            </a:r>
            <a:r>
              <a:rPr lang="ru-RU" sz="2400" dirty="0" smtClean="0"/>
              <a:t>, </a:t>
            </a:r>
            <a:r>
              <a:rPr lang="ru-RU" sz="2400" i="1" dirty="0" err="1" smtClean="0"/>
              <a:t>лошадёв</a:t>
            </a:r>
            <a:r>
              <a:rPr lang="ru-RU" sz="2400" dirty="0" smtClean="0"/>
              <a:t>, </a:t>
            </a:r>
            <a:r>
              <a:rPr lang="ru-RU" sz="2400" i="1" dirty="0" err="1" smtClean="0"/>
              <a:t>бабушков</a:t>
            </a:r>
            <a:r>
              <a:rPr lang="ru-RU" sz="2400" dirty="0" smtClean="0"/>
              <a:t>, </a:t>
            </a:r>
            <a:r>
              <a:rPr lang="ru-RU" sz="2400" i="1" dirty="0" err="1" smtClean="0"/>
              <a:t>полёв</a:t>
            </a:r>
            <a:r>
              <a:rPr lang="ru-RU" sz="2400" dirty="0" smtClean="0"/>
              <a:t>, </a:t>
            </a:r>
            <a:r>
              <a:rPr lang="ru-RU" sz="2400" i="1" dirty="0" err="1" smtClean="0"/>
              <a:t>делов</a:t>
            </a:r>
            <a:r>
              <a:rPr lang="ru-RU" sz="2400" dirty="0" smtClean="0"/>
              <a:t>.</a:t>
            </a:r>
            <a:endParaRPr lang="be-BY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b="1" dirty="0" smtClean="0"/>
              <a:t>Дательный и Творительный падежи:</a:t>
            </a:r>
            <a:r>
              <a:rPr lang="ru-RU" sz="2400" dirty="0" smtClean="0"/>
              <a:t>  в говорах </a:t>
            </a:r>
            <a:r>
              <a:rPr lang="ru-RU" sz="2400" dirty="0" err="1" smtClean="0"/>
              <a:t>северновеликорусского</a:t>
            </a:r>
            <a:r>
              <a:rPr lang="ru-RU" sz="2400" dirty="0" smtClean="0"/>
              <a:t> наречия </a:t>
            </a:r>
            <a:r>
              <a:rPr lang="ru-RU" sz="2400" dirty="0" smtClean="0"/>
              <a:t>формы всегда </a:t>
            </a:r>
            <a:r>
              <a:rPr lang="ru-RU" sz="2400" dirty="0" smtClean="0"/>
              <a:t>совпадают: </a:t>
            </a:r>
            <a:r>
              <a:rPr lang="ru-RU" sz="2400" i="1" dirty="0" smtClean="0"/>
              <a:t>по рукам</a:t>
            </a:r>
            <a:r>
              <a:rPr lang="ru-RU" sz="2400" dirty="0" smtClean="0"/>
              <a:t>, </a:t>
            </a:r>
            <a:r>
              <a:rPr lang="ru-RU" sz="2400" i="1" dirty="0" smtClean="0"/>
              <a:t>с рукам </a:t>
            </a:r>
            <a:r>
              <a:rPr lang="ru-RU" sz="2400" dirty="0" smtClean="0"/>
              <a:t>или</a:t>
            </a:r>
            <a:r>
              <a:rPr lang="ru-RU" sz="2400" i="1" dirty="0" smtClean="0"/>
              <a:t> по руками</a:t>
            </a:r>
            <a:r>
              <a:rPr lang="ru-RU" sz="2400" dirty="0" smtClean="0"/>
              <a:t>, </a:t>
            </a:r>
            <a:r>
              <a:rPr lang="ru-RU" sz="2400" i="1" dirty="0" smtClean="0"/>
              <a:t>с руками.  </a:t>
            </a:r>
            <a:r>
              <a:rPr lang="ru-RU" sz="2400" dirty="0" smtClean="0"/>
              <a:t> </a:t>
            </a:r>
            <a:endParaRPr lang="be-BY" sz="2400" dirty="0" smtClean="0"/>
          </a:p>
          <a:p>
            <a:r>
              <a:rPr lang="ru-RU" b="1" i="1" dirty="0" smtClean="0"/>
              <a:t> </a:t>
            </a:r>
            <a:endParaRPr lang="be-BY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E34516-90A2-44EC-ACD7-9E652D80089F}"/>
</file>

<file path=customXml/itemProps2.xml><?xml version="1.0" encoding="utf-8"?>
<ds:datastoreItem xmlns:ds="http://schemas.openxmlformats.org/officeDocument/2006/customXml" ds:itemID="{4D2A56E5-53E5-469D-AB0A-47108F103E69}"/>
</file>

<file path=customXml/itemProps3.xml><?xml version="1.0" encoding="utf-8"?>
<ds:datastoreItem xmlns:ds="http://schemas.openxmlformats.org/officeDocument/2006/customXml" ds:itemID="{5F0A6041-D6AD-4627-BA3C-73C553250E54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837</TotalTime>
  <Words>549</Words>
  <Application>Microsoft Office PowerPoint</Application>
  <PresentationFormat>Экран (4:3)</PresentationFormat>
  <Paragraphs>101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Диалектные различия русского языка в области морфологии</vt:lpstr>
      <vt:lpstr>Диалектные различия в категории рода</vt:lpstr>
      <vt:lpstr>Диалектные различия в категории числа</vt:lpstr>
      <vt:lpstr>Диалектные особенности в склонении имён существительных</vt:lpstr>
      <vt:lpstr>1-е склонение</vt:lpstr>
      <vt:lpstr>2-е склонение</vt:lpstr>
      <vt:lpstr>3-е склонение</vt:lpstr>
      <vt:lpstr>Нерегулярное склонение</vt:lpstr>
      <vt:lpstr>Диалектные различия в формах множественного числа существительных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Диалектные различия русского языка в области морфологии</dc:title>
  <dc:creator>Татьяна Богоедова</dc:creator>
  <cp:lastModifiedBy>VAIO</cp:lastModifiedBy>
  <cp:revision>75</cp:revision>
  <dcterms:created xsi:type="dcterms:W3CDTF">2011-08-25T18:11:21Z</dcterms:created>
  <dcterms:modified xsi:type="dcterms:W3CDTF">2017-05-18T16:27:34Z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